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Thin"/>
      <p:regular r:id="rId29"/>
      <p:bold r:id="rId30"/>
      <p:italic r:id="rId31"/>
      <p:boldItalic r:id="rId32"/>
    </p:embeddedFont>
    <p:embeddedFont>
      <p:font typeface="Roboto Black"/>
      <p:bold r:id="rId33"/>
      <p:boldItalic r:id="rId34"/>
    </p:embeddedFont>
    <p:embeddedFont>
      <p:font typeface="Roboto Medium"/>
      <p:regular r:id="rId35"/>
      <p:bold r:id="rId36"/>
      <p:italic r:id="rId37"/>
      <p:boldItalic r:id="rId38"/>
    </p:embeddedFont>
    <p:embeddedFont>
      <p:font typeface="Roboto"/>
      <p:regular r:id="rId39"/>
      <p:bold r:id="rId40"/>
      <p:italic r:id="rId41"/>
      <p:boldItalic r:id="rId42"/>
    </p:embeddedFont>
    <p:embeddedFont>
      <p:font typeface="Roboto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4500A5-B3DE-42C0-A272-D3356FF8CB01}">
  <a:tblStyle styleId="{134500A5-B3DE-42C0-A272-D3356FF8CB0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Light-bold.fntdata"/><Relationship Id="rId43" Type="http://schemas.openxmlformats.org/officeDocument/2006/relationships/font" Target="fonts/RobotoLight-regular.fntdata"/><Relationship Id="rId46" Type="http://schemas.openxmlformats.org/officeDocument/2006/relationships/font" Target="fonts/RobotoLight-boldItalic.fntdata"/><Relationship Id="rId45" Type="http://schemas.openxmlformats.org/officeDocument/2006/relationships/font" Target="fonts/Roboto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italic.fntdata"/><Relationship Id="rId30" Type="http://schemas.openxmlformats.org/officeDocument/2006/relationships/font" Target="fonts/RobotoThin-bold.fntdata"/><Relationship Id="rId33" Type="http://schemas.openxmlformats.org/officeDocument/2006/relationships/font" Target="fonts/RobotoBlack-bold.fntdata"/><Relationship Id="rId32" Type="http://schemas.openxmlformats.org/officeDocument/2006/relationships/font" Target="fonts/RobotoThin-boldItalic.fntdata"/><Relationship Id="rId35" Type="http://schemas.openxmlformats.org/officeDocument/2006/relationships/font" Target="fonts/RobotoMedium-regular.fntdata"/><Relationship Id="rId34" Type="http://schemas.openxmlformats.org/officeDocument/2006/relationships/font" Target="fonts/RobotoBlack-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Roboto-regular.fntdata"/><Relationship Id="rId38" Type="http://schemas.openxmlformats.org/officeDocument/2006/relationships/font" Target="fonts/Roboto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Thin-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2.png"/><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2.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2.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4.png"/><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1.png"/><Relationship Id="rId4"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41.png"/><Relationship Id="rId6"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38.png"/><Relationship Id="rId6" Type="http://schemas.openxmlformats.org/officeDocument/2006/relationships/image" Target="../media/image4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6.png"/><Relationship Id="rId4" Type="http://schemas.openxmlformats.org/officeDocument/2006/relationships/image" Target="../media/image48.png"/><Relationship Id="rId5" Type="http://schemas.openxmlformats.org/officeDocument/2006/relationships/image" Target="../media/image39.png"/><Relationship Id="rId6" Type="http://schemas.openxmlformats.org/officeDocument/2006/relationships/image" Target="../media/image5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image" Target="../media/image5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78.png"/><Relationship Id="rId5" Type="http://schemas.openxmlformats.org/officeDocument/2006/relationships/image" Target="../media/image58.png"/><Relationship Id="rId6" Type="http://schemas.openxmlformats.org/officeDocument/2006/relationships/image" Target="../media/image54.png"/><Relationship Id="rId7" Type="http://schemas.openxmlformats.org/officeDocument/2006/relationships/image" Target="../media/image6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64.png"/><Relationship Id="rId6" Type="http://schemas.openxmlformats.org/officeDocument/2006/relationships/image" Target="../media/image61.png"/><Relationship Id="rId7" Type="http://schemas.openxmlformats.org/officeDocument/2006/relationships/image" Target="../media/image6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65.png"/><Relationship Id="rId4" Type="http://schemas.openxmlformats.org/officeDocument/2006/relationships/image" Target="../media/image59.png"/><Relationship Id="rId5" Type="http://schemas.openxmlformats.org/officeDocument/2006/relationships/image" Target="../media/image6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66.png"/><Relationship Id="rId4" Type="http://schemas.openxmlformats.org/officeDocument/2006/relationships/image" Target="../media/image74.png"/><Relationship Id="rId5" Type="http://schemas.openxmlformats.org/officeDocument/2006/relationships/image" Target="../media/image67.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84.png"/><Relationship Id="rId5" Type="http://schemas.openxmlformats.org/officeDocument/2006/relationships/image" Target="../media/image76.png"/><Relationship Id="rId6" Type="http://schemas.openxmlformats.org/officeDocument/2006/relationships/image" Target="../media/image80.png"/><Relationship Id="rId7" Type="http://schemas.openxmlformats.org/officeDocument/2006/relationships/image" Target="../media/image85.png"/><Relationship Id="rId8" Type="http://schemas.openxmlformats.org/officeDocument/2006/relationships/image" Target="../media/image8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77.png"/><Relationship Id="rId4" Type="http://schemas.openxmlformats.org/officeDocument/2006/relationships/image" Target="../media/image79.png"/><Relationship Id="rId5" Type="http://schemas.openxmlformats.org/officeDocument/2006/relationships/image" Target="../media/image75.png"/><Relationship Id="rId6" Type="http://schemas.openxmlformats.org/officeDocument/2006/relationships/image" Target="../media/image8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87.png"/><Relationship Id="rId4" Type="http://schemas.openxmlformats.org/officeDocument/2006/relationships/image" Target="../media/image100.png"/><Relationship Id="rId9" Type="http://schemas.openxmlformats.org/officeDocument/2006/relationships/image" Target="../media/image93.png"/><Relationship Id="rId5" Type="http://schemas.openxmlformats.org/officeDocument/2006/relationships/image" Target="../media/image86.png"/><Relationship Id="rId6" Type="http://schemas.openxmlformats.org/officeDocument/2006/relationships/image" Target="../media/image94.png"/><Relationship Id="rId7" Type="http://schemas.openxmlformats.org/officeDocument/2006/relationships/image" Target="../media/image89.png"/><Relationship Id="rId8" Type="http://schemas.openxmlformats.org/officeDocument/2006/relationships/image" Target="../media/image9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91.png"/><Relationship Id="rId4" Type="http://schemas.openxmlformats.org/officeDocument/2006/relationships/image" Target="../media/image97.png"/><Relationship Id="rId9" Type="http://schemas.openxmlformats.org/officeDocument/2006/relationships/image" Target="../media/image99.png"/><Relationship Id="rId5" Type="http://schemas.openxmlformats.org/officeDocument/2006/relationships/image" Target="../media/image95.png"/><Relationship Id="rId6" Type="http://schemas.openxmlformats.org/officeDocument/2006/relationships/image" Target="../media/image98.png"/><Relationship Id="rId7" Type="http://schemas.openxmlformats.org/officeDocument/2006/relationships/image" Target="../media/image92.png"/><Relationship Id="rId8" Type="http://schemas.openxmlformats.org/officeDocument/2006/relationships/image" Target="../media/image9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1.png"/><Relationship Id="rId3" Type="http://schemas.openxmlformats.org/officeDocument/2006/relationships/image" Target="../media/image10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 Id="rId3" Type="http://schemas.openxmlformats.org/officeDocument/2006/relationships/image" Target="../media/image10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 Id="rId3" Type="http://schemas.openxmlformats.org/officeDocument/2006/relationships/image" Target="../media/image12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9.png"/><Relationship Id="rId4" Type="http://schemas.openxmlformats.org/officeDocument/2006/relationships/image" Target="../media/image118.png"/><Relationship Id="rId5" Type="http://schemas.openxmlformats.org/officeDocument/2006/relationships/image" Target="../media/image117.png"/><Relationship Id="rId6" Type="http://schemas.openxmlformats.org/officeDocument/2006/relationships/image" Target="../media/image119.png"/><Relationship Id="rId7" Type="http://schemas.openxmlformats.org/officeDocument/2006/relationships/image" Target="../media/image1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4.png"/><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4.png"/><Relationship Id="rId4" Type="http://schemas.openxmlformats.org/officeDocument/2006/relationships/image" Target="../media/image126.png"/><Relationship Id="rId5" Type="http://schemas.openxmlformats.org/officeDocument/2006/relationships/image" Target="../media/image10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4.png"/><Relationship Id="rId4" Type="http://schemas.openxmlformats.org/officeDocument/2006/relationships/image" Target="../media/image110.png"/><Relationship Id="rId5" Type="http://schemas.openxmlformats.org/officeDocument/2006/relationships/image" Target="../media/image1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23.png"/><Relationship Id="rId4" Type="http://schemas.openxmlformats.org/officeDocument/2006/relationships/image" Target="../media/image114.png"/><Relationship Id="rId5" Type="http://schemas.openxmlformats.org/officeDocument/2006/relationships/image" Target="../media/image124.png"/><Relationship Id="rId6" Type="http://schemas.openxmlformats.org/officeDocument/2006/relationships/image" Target="../media/image1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8.png"/><Relationship Id="rId4" Type="http://schemas.openxmlformats.org/officeDocument/2006/relationships/image" Target="../media/image116.png"/><Relationship Id="rId5" Type="http://schemas.openxmlformats.org/officeDocument/2006/relationships/image" Target="../media/image105.png"/><Relationship Id="rId6" Type="http://schemas.openxmlformats.org/officeDocument/2006/relationships/image" Target="../media/image1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0.png"/><Relationship Id="rId4" Type="http://schemas.openxmlformats.org/officeDocument/2006/relationships/image" Target="../media/image107.png"/><Relationship Id="rId5"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12665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3C47D"/>
                </a:solidFill>
              </a:rPr>
              <a:t>Capstone Engagement</a:t>
            </a:r>
            <a:br>
              <a:rPr lang="en">
                <a:solidFill>
                  <a:srgbClr val="FF0000"/>
                </a:solidFill>
              </a:rPr>
            </a:br>
            <a:r>
              <a:rPr lang="en">
                <a:solidFill>
                  <a:srgbClr val="FF0000"/>
                </a:solidFill>
              </a:rPr>
              <a:t>Red</a:t>
            </a:r>
            <a:r>
              <a:rPr lang="en"/>
              <a:t> vs. </a:t>
            </a:r>
            <a:r>
              <a:rPr lang="en">
                <a:solidFill>
                  <a:srgbClr val="0000FF"/>
                </a:solidFill>
              </a:rPr>
              <a:t>Blue</a:t>
            </a:r>
            <a:endParaRPr sz="3100">
              <a:solidFill>
                <a:srgbClr val="0000FF"/>
              </a:solidFill>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0" name="Google Shape;1020;p54"/>
          <p:cNvSpPr txBox="1"/>
          <p:nvPr/>
        </p:nvSpPr>
        <p:spPr>
          <a:xfrm>
            <a:off x="2649450" y="3655950"/>
            <a:ext cx="407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Presentation by Reece Dillon - 2022/05/09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WebDAV vulnerability</a:t>
            </a:r>
            <a:endParaRPr/>
          </a:p>
        </p:txBody>
      </p:sp>
      <p:sp>
        <p:nvSpPr>
          <p:cNvPr id="1118" name="Google Shape;1118;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9" name="Google Shape;1119;p63"/>
          <p:cNvSpPr/>
          <p:nvPr/>
        </p:nvSpPr>
        <p:spPr>
          <a:xfrm flipH="1">
            <a:off x="0" y="634300"/>
            <a:ext cx="2428500" cy="2079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3"/>
          <p:cNvSpPr txBox="1"/>
          <p:nvPr/>
        </p:nvSpPr>
        <p:spPr>
          <a:xfrm>
            <a:off x="0" y="634332"/>
            <a:ext cx="2371500" cy="2079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After </a:t>
            </a:r>
            <a:r>
              <a:rPr lang="en" sz="1200">
                <a:latin typeface="Roboto"/>
                <a:ea typeface="Roboto"/>
                <a:cs typeface="Roboto"/>
                <a:sym typeface="Roboto"/>
              </a:rPr>
              <a:t>gaining</a:t>
            </a:r>
            <a:r>
              <a:rPr lang="en" sz="1200">
                <a:latin typeface="Roboto"/>
                <a:ea typeface="Roboto"/>
                <a:cs typeface="Roboto"/>
                <a:sym typeface="Roboto"/>
              </a:rPr>
              <a:t> access to the WebDAV server with port 80 open, we could then utilise a reverse_tcp connection to exploit the web server using msfvenomm and metasploit. We could then access the flag.txt file from metasploit.</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
        <p:nvSpPr>
          <p:cNvPr id="1121" name="Google Shape;1121;p63"/>
          <p:cNvSpPr/>
          <p:nvPr/>
        </p:nvSpPr>
        <p:spPr>
          <a:xfrm flipH="1">
            <a:off x="0" y="2713625"/>
            <a:ext cx="2428500" cy="2079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3"/>
          <p:cNvSpPr txBox="1"/>
          <p:nvPr/>
        </p:nvSpPr>
        <p:spPr>
          <a:xfrm>
            <a:off x="0" y="2713658"/>
            <a:ext cx="2428500" cy="2079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We were able to transfer the exploit from the webdav directory to the webserver, triggering the reverse shell in the browser which was connected back to the meterpreter handler in metasploit.</a:t>
            </a:r>
            <a:endParaRPr sz="1200">
              <a:latin typeface="Roboto"/>
              <a:ea typeface="Roboto"/>
              <a:cs typeface="Roboto"/>
              <a:sym typeface="Roboto"/>
            </a:endParaRPr>
          </a:p>
        </p:txBody>
      </p:sp>
      <p:pic>
        <p:nvPicPr>
          <p:cNvPr id="1123" name="Google Shape;1123;p63"/>
          <p:cNvPicPr preferRelativeResize="0"/>
          <p:nvPr/>
        </p:nvPicPr>
        <p:blipFill rotWithShape="1">
          <a:blip r:embed="rId3">
            <a:alphaModFix/>
          </a:blip>
          <a:srcRect b="43288" l="0" r="0" t="0"/>
          <a:stretch/>
        </p:blipFill>
        <p:spPr>
          <a:xfrm>
            <a:off x="2428500" y="584013"/>
            <a:ext cx="5016625" cy="620150"/>
          </a:xfrm>
          <a:prstGeom prst="rect">
            <a:avLst/>
          </a:prstGeom>
          <a:noFill/>
          <a:ln>
            <a:noFill/>
          </a:ln>
        </p:spPr>
      </p:pic>
      <p:pic>
        <p:nvPicPr>
          <p:cNvPr id="1124" name="Google Shape;1124;p63"/>
          <p:cNvPicPr preferRelativeResize="0"/>
          <p:nvPr/>
        </p:nvPicPr>
        <p:blipFill rotWithShape="1">
          <a:blip r:embed="rId4">
            <a:alphaModFix/>
          </a:blip>
          <a:srcRect b="0" l="0" r="0" t="37453"/>
          <a:stretch/>
        </p:blipFill>
        <p:spPr>
          <a:xfrm>
            <a:off x="2428500" y="1204163"/>
            <a:ext cx="5016625" cy="2229463"/>
          </a:xfrm>
          <a:prstGeom prst="rect">
            <a:avLst/>
          </a:prstGeom>
          <a:noFill/>
          <a:ln>
            <a:noFill/>
          </a:ln>
        </p:spPr>
      </p:pic>
      <p:pic>
        <p:nvPicPr>
          <p:cNvPr id="1125" name="Google Shape;1125;p63"/>
          <p:cNvPicPr preferRelativeResize="0"/>
          <p:nvPr/>
        </p:nvPicPr>
        <p:blipFill rotWithShape="1">
          <a:blip r:embed="rId5">
            <a:alphaModFix/>
          </a:blip>
          <a:srcRect b="0" l="0" r="0" t="78449"/>
          <a:stretch/>
        </p:blipFill>
        <p:spPr>
          <a:xfrm>
            <a:off x="2428500" y="3387750"/>
            <a:ext cx="3492075" cy="864625"/>
          </a:xfrm>
          <a:prstGeom prst="rect">
            <a:avLst/>
          </a:prstGeom>
          <a:noFill/>
          <a:ln>
            <a:noFill/>
          </a:ln>
        </p:spPr>
      </p:pic>
      <p:pic>
        <p:nvPicPr>
          <p:cNvPr id="1126" name="Google Shape;1126;p63"/>
          <p:cNvPicPr preferRelativeResize="0"/>
          <p:nvPr/>
        </p:nvPicPr>
        <p:blipFill rotWithShape="1">
          <a:blip r:embed="rId6">
            <a:alphaModFix/>
          </a:blip>
          <a:srcRect b="15826" l="0" r="0" t="59574"/>
          <a:stretch/>
        </p:blipFill>
        <p:spPr>
          <a:xfrm>
            <a:off x="2428500" y="4108526"/>
            <a:ext cx="4850200" cy="864625"/>
          </a:xfrm>
          <a:prstGeom prst="rect">
            <a:avLst/>
          </a:prstGeom>
          <a:noFill/>
          <a:ln>
            <a:noFill/>
          </a:ln>
        </p:spPr>
      </p:pic>
      <p:pic>
        <p:nvPicPr>
          <p:cNvPr id="1127" name="Google Shape;1127;p63"/>
          <p:cNvPicPr preferRelativeResize="0"/>
          <p:nvPr/>
        </p:nvPicPr>
        <p:blipFill>
          <a:blip r:embed="rId7">
            <a:alphaModFix/>
          </a:blip>
          <a:stretch>
            <a:fillRect/>
          </a:stretch>
        </p:blipFill>
        <p:spPr>
          <a:xfrm>
            <a:off x="6813050" y="3596113"/>
            <a:ext cx="2038350" cy="314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pic>
        <p:nvPicPr>
          <p:cNvPr id="1132" name="Google Shape;1132;p64"/>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33" name="Google Shape;1133;p64"/>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34" name="Google Shape;1134;p6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40" name="Google Shape;1140;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1" name="Google Shape;1141;p65"/>
          <p:cNvSpPr txBox="1"/>
          <p:nvPr>
            <p:ph idx="1" type="subTitle"/>
          </p:nvPr>
        </p:nvSpPr>
        <p:spPr>
          <a:xfrm>
            <a:off x="3712025" y="675975"/>
            <a:ext cx="54321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Timeframe of attack was 2022/5/4 10:00-13:30</a:t>
            </a:r>
            <a:endParaRPr sz="1200"/>
          </a:p>
          <a:p>
            <a:pPr indent="-167640" lvl="0" marL="320040" rtl="0" algn="l">
              <a:spcBef>
                <a:spcPts val="0"/>
              </a:spcBef>
              <a:spcAft>
                <a:spcPts val="0"/>
              </a:spcAft>
              <a:buSzPts val="1200"/>
              <a:buChar char="●"/>
            </a:pPr>
            <a:r>
              <a:rPr lang="en" sz="1200"/>
              <a:t>29,485 packets were sent from 192.168.1.90 at 11:30.</a:t>
            </a:r>
            <a:endParaRPr sz="1200"/>
          </a:p>
          <a:p>
            <a:pPr indent="-167640" lvl="0" marL="320040" rtl="0" algn="l">
              <a:spcBef>
                <a:spcPts val="0"/>
              </a:spcBef>
              <a:spcAft>
                <a:spcPts val="0"/>
              </a:spcAft>
              <a:buSzPts val="1200"/>
              <a:buChar char="●"/>
            </a:pPr>
            <a:r>
              <a:rPr lang="en" sz="1200"/>
              <a:t>The large volume of packets sent is indicative of a port scan.</a:t>
            </a:r>
            <a:endParaRPr sz="1200"/>
          </a:p>
        </p:txBody>
      </p:sp>
      <p:pic>
        <p:nvPicPr>
          <p:cNvPr id="1142" name="Google Shape;1142;p65"/>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143" name="Google Shape;1143;p65"/>
          <p:cNvPicPr preferRelativeResize="0"/>
          <p:nvPr/>
        </p:nvPicPr>
        <p:blipFill>
          <a:blip r:embed="rId4">
            <a:alphaModFix/>
          </a:blip>
          <a:stretch>
            <a:fillRect/>
          </a:stretch>
        </p:blipFill>
        <p:spPr>
          <a:xfrm>
            <a:off x="315200" y="1363200"/>
            <a:ext cx="6404625" cy="3553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49" name="Google Shape;1149;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0" name="Google Shape;1150;p66"/>
          <p:cNvSpPr txBox="1"/>
          <p:nvPr>
            <p:ph idx="1" type="subTitle"/>
          </p:nvPr>
        </p:nvSpPr>
        <p:spPr>
          <a:xfrm>
            <a:off x="3663050" y="7413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solidFill>
                  <a:schemeClr val="dk1"/>
                </a:solidFill>
              </a:rPr>
              <a:t>17,148</a:t>
            </a:r>
            <a:r>
              <a:rPr lang="en" sz="1200"/>
              <a:t> requests were made at 2022/5/4 at 12:30.</a:t>
            </a:r>
            <a:endParaRPr sz="1200"/>
          </a:p>
          <a:p>
            <a:pPr indent="-167640" lvl="0" marL="320040" rtl="0" algn="l">
              <a:spcBef>
                <a:spcPts val="0"/>
              </a:spcBef>
              <a:spcAft>
                <a:spcPts val="0"/>
              </a:spcAft>
              <a:buSzPts val="1200"/>
              <a:buChar char="●"/>
            </a:pPr>
            <a:r>
              <a:rPr lang="en" sz="1200"/>
              <a:t>The files for the secret folder which had access credentials for the WebDAV server and Ryan’s login hash were in the file.</a:t>
            </a:r>
            <a:endParaRPr sz="1200"/>
          </a:p>
        </p:txBody>
      </p:sp>
      <p:pic>
        <p:nvPicPr>
          <p:cNvPr id="1151" name="Google Shape;1151;p66"/>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152" name="Google Shape;1152;p66"/>
          <p:cNvPicPr preferRelativeResize="0"/>
          <p:nvPr/>
        </p:nvPicPr>
        <p:blipFill>
          <a:blip r:embed="rId4">
            <a:alphaModFix/>
          </a:blip>
          <a:stretch>
            <a:fillRect/>
          </a:stretch>
        </p:blipFill>
        <p:spPr>
          <a:xfrm>
            <a:off x="-12300" y="1467775"/>
            <a:ext cx="5980176" cy="1552275"/>
          </a:xfrm>
          <a:prstGeom prst="rect">
            <a:avLst/>
          </a:prstGeom>
          <a:noFill/>
          <a:ln>
            <a:noFill/>
          </a:ln>
        </p:spPr>
      </p:pic>
      <p:pic>
        <p:nvPicPr>
          <p:cNvPr id="1153" name="Google Shape;1153;p66"/>
          <p:cNvPicPr preferRelativeResize="0"/>
          <p:nvPr/>
        </p:nvPicPr>
        <p:blipFill>
          <a:blip r:embed="rId5">
            <a:alphaModFix/>
          </a:blip>
          <a:stretch>
            <a:fillRect/>
          </a:stretch>
        </p:blipFill>
        <p:spPr>
          <a:xfrm>
            <a:off x="125800" y="2968125"/>
            <a:ext cx="5842075" cy="1702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59" name="Google Shape;1159;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0" name="Google Shape;1160;p67"/>
          <p:cNvSpPr txBox="1"/>
          <p:nvPr>
            <p:ph idx="1" type="subTitle"/>
          </p:nvPr>
        </p:nvSpPr>
        <p:spPr>
          <a:xfrm>
            <a:off x="3663050" y="7413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10,142 attempts were made before the attacker discovered the password.</a:t>
            </a:r>
            <a:endParaRPr sz="1200"/>
          </a:p>
          <a:p>
            <a:pPr indent="-167640" lvl="0" marL="320040" rtl="0" algn="l">
              <a:spcBef>
                <a:spcPts val="0"/>
              </a:spcBef>
              <a:spcAft>
                <a:spcPts val="0"/>
              </a:spcAft>
              <a:buSzPts val="1200"/>
              <a:buChar char="●"/>
            </a:pPr>
            <a:r>
              <a:rPr lang="en" sz="1200"/>
              <a:t>This is also shown at the bottom of the image on the left in the hydra execution on the 10,143rd attempt being cracked.</a:t>
            </a:r>
            <a:endParaRPr sz="1200"/>
          </a:p>
        </p:txBody>
      </p:sp>
      <p:pic>
        <p:nvPicPr>
          <p:cNvPr id="1161" name="Google Shape;1161;p67"/>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162" name="Google Shape;1162;p67"/>
          <p:cNvPicPr preferRelativeResize="0"/>
          <p:nvPr/>
        </p:nvPicPr>
        <p:blipFill>
          <a:blip r:embed="rId4">
            <a:alphaModFix/>
          </a:blip>
          <a:stretch>
            <a:fillRect/>
          </a:stretch>
        </p:blipFill>
        <p:spPr>
          <a:xfrm>
            <a:off x="107975" y="659100"/>
            <a:ext cx="3598649" cy="3900525"/>
          </a:xfrm>
          <a:prstGeom prst="rect">
            <a:avLst/>
          </a:prstGeom>
          <a:noFill/>
          <a:ln>
            <a:noFill/>
          </a:ln>
        </p:spPr>
      </p:pic>
      <p:pic>
        <p:nvPicPr>
          <p:cNvPr id="1163" name="Google Shape;1163;p67"/>
          <p:cNvPicPr preferRelativeResize="0"/>
          <p:nvPr/>
        </p:nvPicPr>
        <p:blipFill>
          <a:blip r:embed="rId5">
            <a:alphaModFix/>
          </a:blip>
          <a:stretch>
            <a:fillRect/>
          </a:stretch>
        </p:blipFill>
        <p:spPr>
          <a:xfrm>
            <a:off x="107975" y="1713000"/>
            <a:ext cx="8839198" cy="189527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69" name="Google Shape;1169;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0" name="Google Shape;1170;p68"/>
          <p:cNvSpPr txBox="1"/>
          <p:nvPr>
            <p:ph idx="1" type="subTitle"/>
          </p:nvPr>
        </p:nvSpPr>
        <p:spPr>
          <a:xfrm>
            <a:off x="3663050" y="7413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39 attempts were made to the /webdav directory.</a:t>
            </a:r>
            <a:endParaRPr sz="1200"/>
          </a:p>
          <a:p>
            <a:pPr indent="-167640" lvl="0" marL="320040" rtl="0" algn="l">
              <a:spcBef>
                <a:spcPts val="0"/>
              </a:spcBef>
              <a:spcAft>
                <a:spcPts val="0"/>
              </a:spcAft>
              <a:buSzPts val="1200"/>
              <a:buChar char="●"/>
            </a:pPr>
            <a:r>
              <a:rPr lang="en" sz="1200"/>
              <a:t>The passwd.dav and shell and shell-2.php files were being requested.</a:t>
            </a:r>
            <a:endParaRPr sz="1200"/>
          </a:p>
        </p:txBody>
      </p:sp>
      <p:pic>
        <p:nvPicPr>
          <p:cNvPr id="1171" name="Google Shape;1171;p68"/>
          <p:cNvPicPr preferRelativeResize="0"/>
          <p:nvPr/>
        </p:nvPicPr>
        <p:blipFill>
          <a:blip r:embed="rId3">
            <a:alphaModFix/>
          </a:blip>
          <a:stretch>
            <a:fillRect/>
          </a:stretch>
        </p:blipFill>
        <p:spPr>
          <a:xfrm>
            <a:off x="108000" y="835125"/>
            <a:ext cx="3747776" cy="3160224"/>
          </a:xfrm>
          <a:prstGeom prst="rect">
            <a:avLst/>
          </a:prstGeom>
          <a:noFill/>
          <a:ln>
            <a:noFill/>
          </a:ln>
        </p:spPr>
      </p:pic>
      <p:pic>
        <p:nvPicPr>
          <p:cNvPr id="1172" name="Google Shape;1172;p68"/>
          <p:cNvPicPr preferRelativeResize="0"/>
          <p:nvPr/>
        </p:nvPicPr>
        <p:blipFill>
          <a:blip r:embed="rId4">
            <a:alphaModFix/>
          </a:blip>
          <a:stretch>
            <a:fillRect/>
          </a:stretch>
        </p:blipFill>
        <p:spPr>
          <a:xfrm>
            <a:off x="3761300" y="835137"/>
            <a:ext cx="424701" cy="331225"/>
          </a:xfrm>
          <a:prstGeom prst="rect">
            <a:avLst/>
          </a:prstGeom>
          <a:noFill/>
          <a:ln>
            <a:noFill/>
          </a:ln>
        </p:spPr>
      </p:pic>
      <p:pic>
        <p:nvPicPr>
          <p:cNvPr id="1173" name="Google Shape;1173;p68"/>
          <p:cNvPicPr preferRelativeResize="0"/>
          <p:nvPr/>
        </p:nvPicPr>
        <p:blipFill rotWithShape="1">
          <a:blip r:embed="rId5">
            <a:alphaModFix/>
          </a:blip>
          <a:srcRect b="25771" l="0" r="0" t="0"/>
          <a:stretch/>
        </p:blipFill>
        <p:spPr>
          <a:xfrm>
            <a:off x="108000" y="3947100"/>
            <a:ext cx="3554150" cy="853550"/>
          </a:xfrm>
          <a:prstGeom prst="rect">
            <a:avLst/>
          </a:prstGeom>
          <a:noFill/>
          <a:ln>
            <a:noFill/>
          </a:ln>
        </p:spPr>
      </p:pic>
      <p:pic>
        <p:nvPicPr>
          <p:cNvPr id="1174" name="Google Shape;1174;p68"/>
          <p:cNvPicPr preferRelativeResize="0"/>
          <p:nvPr/>
        </p:nvPicPr>
        <p:blipFill>
          <a:blip r:embed="rId6">
            <a:alphaModFix/>
          </a:blip>
          <a:stretch>
            <a:fillRect/>
          </a:stretch>
        </p:blipFill>
        <p:spPr>
          <a:xfrm>
            <a:off x="4089576" y="1713000"/>
            <a:ext cx="4087900" cy="2898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pic>
        <p:nvPicPr>
          <p:cNvPr id="1179" name="Google Shape;1179;p69"/>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80" name="Google Shape;1180;p69"/>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181" name="Google Shape;1181;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187" name="Google Shape;1187;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8" name="Google Shape;1188;p70"/>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300"/>
              <a:t>An alarm that notifies you of an influx of port scanning on the network that triggers </a:t>
            </a:r>
            <a:r>
              <a:rPr lang="en" sz="1300"/>
              <a:t>once</a:t>
            </a:r>
            <a:r>
              <a:rPr lang="en" sz="1300"/>
              <a:t> a threshold number has been reached would be integral.</a:t>
            </a:r>
            <a:endParaRPr sz="1300"/>
          </a:p>
          <a:p>
            <a:pPr indent="0" lvl="0" marL="0" rtl="0" algn="l">
              <a:spcBef>
                <a:spcPts val="0"/>
              </a:spcBef>
              <a:spcAft>
                <a:spcPts val="0"/>
              </a:spcAft>
              <a:buNone/>
            </a:pPr>
            <a:r>
              <a:rPr lang="en" sz="1300"/>
              <a:t>Setting more than one alert rule for the alarm would be beneficial in capturing a larger range of types of attacks In this instance i would recommend 2 threshold </a:t>
            </a:r>
            <a:r>
              <a:rPr lang="en" sz="1300"/>
              <a:t>levels</a:t>
            </a:r>
            <a:r>
              <a:rPr lang="en" sz="1300"/>
              <a:t>;</a:t>
            </a:r>
            <a:endParaRPr sz="1300"/>
          </a:p>
          <a:p>
            <a:pPr indent="-311150" lvl="0" marL="457200" rtl="0" algn="l">
              <a:spcBef>
                <a:spcPts val="0"/>
              </a:spcBef>
              <a:spcAft>
                <a:spcPts val="0"/>
              </a:spcAft>
              <a:buSzPts val="1300"/>
              <a:buChar char="-"/>
            </a:pPr>
            <a:r>
              <a:rPr lang="en" sz="1300"/>
              <a:t>10 or more attempts in 1 minute</a:t>
            </a:r>
            <a:endParaRPr sz="1300"/>
          </a:p>
          <a:p>
            <a:pPr indent="-311150" lvl="0" marL="457200" rtl="0" algn="l">
              <a:spcBef>
                <a:spcPts val="0"/>
              </a:spcBef>
              <a:spcAft>
                <a:spcPts val="0"/>
              </a:spcAft>
              <a:buSzPts val="1300"/>
              <a:buChar char="-"/>
            </a:pPr>
            <a:r>
              <a:rPr lang="en" sz="1300"/>
              <a:t>200 or more attempts over 30 minutes</a:t>
            </a:r>
            <a:endParaRPr sz="1300"/>
          </a:p>
          <a:p>
            <a:pPr indent="0" lvl="0" marL="0" rtl="0" algn="l">
              <a:spcBef>
                <a:spcPts val="0"/>
              </a:spcBef>
              <a:spcAft>
                <a:spcPts val="0"/>
              </a:spcAft>
              <a:buNone/>
            </a:pPr>
            <a:r>
              <a:rPr lang="en" sz="1300"/>
              <a:t>This would apply for any IPv4 over our network address range, 192.168.1.0/24</a:t>
            </a:r>
            <a:r>
              <a:rPr lang="en" sz="1000">
                <a:solidFill>
                  <a:schemeClr val="dk1"/>
                </a:solidFill>
              </a:rPr>
              <a:t>.</a:t>
            </a:r>
            <a:endParaRPr sz="1300"/>
          </a:p>
          <a:p>
            <a:pPr indent="0" lvl="0" marL="0" rtl="0" algn="l">
              <a:spcBef>
                <a:spcPts val="0"/>
              </a:spcBef>
              <a:spcAft>
                <a:spcPts val="0"/>
              </a:spcAft>
              <a:buNone/>
            </a:pPr>
            <a:r>
              <a:t/>
            </a:r>
            <a:endParaRPr sz="1300"/>
          </a:p>
        </p:txBody>
      </p:sp>
      <p:sp>
        <p:nvSpPr>
          <p:cNvPr id="1189" name="Google Shape;1189;p70"/>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300"/>
              <a:t>I would recommend regularly scanning the network using Nmap and auditing the necessity of currently opened ports and closing ones that aren’t needed. In this case, port 4444.</a:t>
            </a:r>
            <a:endParaRPr sz="1300"/>
          </a:p>
          <a:p>
            <a:pPr indent="0" lvl="0" marL="0" rtl="0" algn="l">
              <a:spcBef>
                <a:spcPts val="0"/>
              </a:spcBef>
              <a:spcAft>
                <a:spcPts val="0"/>
              </a:spcAft>
              <a:buNone/>
            </a:pPr>
            <a:r>
              <a:rPr lang="en" sz="1300"/>
              <a:t>For ports that need to be open, review or implement firewall policies, as well as patches that will obfuscate attempts to access them.</a:t>
            </a:r>
            <a:endParaRPr sz="1300"/>
          </a:p>
          <a:p>
            <a:pPr indent="0" lvl="0" marL="0" rtl="0" algn="l">
              <a:spcBef>
                <a:spcPts val="0"/>
              </a:spcBef>
              <a:spcAft>
                <a:spcPts val="0"/>
              </a:spcAft>
              <a:buNone/>
            </a:pPr>
            <a:r>
              <a:rPr lang="en" sz="1300"/>
              <a:t>The use of an implementation of an IDS or TCP Wrapper, </a:t>
            </a:r>
            <a:r>
              <a:rPr lang="en" sz="1300"/>
              <a:t>which will only allow specified hosts/domains to gain further information from the network, would also be beneficial from mitigating potential risk from an impending attack based off a port scan.</a:t>
            </a:r>
            <a:endParaRPr sz="1300"/>
          </a:p>
          <a:p>
            <a:pPr indent="0" lvl="0" marL="0" rtl="0" algn="l">
              <a:spcBef>
                <a:spcPts val="0"/>
              </a:spcBef>
              <a:spcAft>
                <a:spcPts val="0"/>
              </a:spcAft>
              <a:buNone/>
            </a:pPr>
            <a:r>
              <a:t/>
            </a:r>
            <a:endParaRPr sz="13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195" name="Google Shape;1195;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6" name="Google Shape;1196;p71"/>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300"/>
              <a:t>An alarm could be implemented to trigger alerts when the web servers hidden directories are attempted be accessed. This could be done by implementing a password lockout policy that implements after a threshold number of failed login attempts.</a:t>
            </a:r>
            <a:endParaRPr sz="1300"/>
          </a:p>
          <a:p>
            <a:pPr indent="-311150" lvl="0" marL="457200" rtl="0" algn="l">
              <a:spcBef>
                <a:spcPts val="0"/>
              </a:spcBef>
              <a:spcAft>
                <a:spcPts val="0"/>
              </a:spcAft>
              <a:buSzPts val="1300"/>
              <a:buChar char="-"/>
            </a:pPr>
            <a:r>
              <a:rPr lang="en" sz="1300"/>
              <a:t>I would use Kibana to set this alert’s threshold level to 3 failed attempts over a 15 minute period to lock the account for 2-30 minutes. This would then send an e-mail or slack message to the SOC analyst for review of the IP address and attempt.</a:t>
            </a:r>
            <a:endParaRPr sz="13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197" name="Google Shape;1197;p7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300"/>
              <a:t>Configuring the firewall to whitelist authorised staff’s IPs only to be able to access the web server would be a useful deterrent for potential hackers attempting to gain access.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Strong passwords and password lockout policies could also be utilised to mitigate bruteforce attempts at gaining access to hidden directories.</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03" name="Google Shape;1203;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4" name="Google Shape;1204;p7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300"/>
              <a:t>An alarm should be set up in place to trigger an alert whenever a threshold number of failed login attempts is reached. As brute force attacks are typically high frequency over a short interval, I recommend a threshold level of;</a:t>
            </a:r>
            <a:endParaRPr sz="1300"/>
          </a:p>
          <a:p>
            <a:pPr indent="-311150" lvl="0" marL="457200" rtl="0" algn="l">
              <a:spcBef>
                <a:spcPts val="0"/>
              </a:spcBef>
              <a:spcAft>
                <a:spcPts val="0"/>
              </a:spcAft>
              <a:buSzPts val="1300"/>
              <a:buChar char="-"/>
            </a:pPr>
            <a:r>
              <a:rPr lang="en" sz="1300"/>
              <a:t>5-10 </a:t>
            </a:r>
            <a:r>
              <a:rPr lang="en" sz="1300"/>
              <a:t>attempts made over 1 minute.</a:t>
            </a:r>
            <a:endParaRPr sz="1300"/>
          </a:p>
          <a:p>
            <a:pPr indent="0" lvl="0" marL="0" rtl="0" algn="l">
              <a:spcBef>
                <a:spcPts val="0"/>
              </a:spcBef>
              <a:spcAft>
                <a:spcPts val="0"/>
              </a:spcAft>
              <a:buNone/>
            </a:pPr>
            <a:r>
              <a:rPr lang="en" sz="1300"/>
              <a:t>The short frequency of 1 minute will alow defenders to more quickly respond to brute force attempts, however may flood alerts to SOC analysts when happening, so an alternate threshold may be more practical. E.g.;</a:t>
            </a:r>
            <a:endParaRPr sz="1300"/>
          </a:p>
          <a:p>
            <a:pPr indent="-311150" lvl="0" marL="457200" rtl="0" algn="l">
              <a:spcBef>
                <a:spcPts val="0"/>
              </a:spcBef>
              <a:spcAft>
                <a:spcPts val="0"/>
              </a:spcAft>
              <a:buSzPts val="1300"/>
              <a:buChar char="-"/>
            </a:pPr>
            <a:r>
              <a:rPr lang="en" sz="1300"/>
              <a:t>500 attempts made every 15 minutes</a:t>
            </a:r>
            <a:endParaRPr sz="1300"/>
          </a:p>
        </p:txBody>
      </p:sp>
      <p:sp>
        <p:nvSpPr>
          <p:cNvPr id="1205" name="Google Shape;1205;p72"/>
          <p:cNvSpPr txBox="1"/>
          <p:nvPr>
            <p:ph idx="3" type="subTitle"/>
          </p:nvPr>
        </p:nvSpPr>
        <p:spPr>
          <a:xfrm>
            <a:off x="4526025"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300"/>
              <a:t>A password lockout policy should be put in place to prevent continued attempts to gain access to the web server via brute force attacking. This would lock accounts automatically after a certain number of failed attempts. I would recommend 5 failed attempts over an hour would lock out that user for the same </a:t>
            </a:r>
            <a:r>
              <a:rPr lang="en" sz="1300"/>
              <a:t>amount of time.</a:t>
            </a:r>
            <a:endParaRPr sz="1300"/>
          </a:p>
          <a:p>
            <a:pPr indent="0" lvl="0" marL="0" rtl="0" algn="l">
              <a:spcBef>
                <a:spcPts val="0"/>
              </a:spcBef>
              <a:spcAft>
                <a:spcPts val="0"/>
              </a:spcAft>
              <a:buClr>
                <a:schemeClr val="dk1"/>
              </a:buClr>
              <a:buSzPts val="1100"/>
              <a:buFont typeface="Arial"/>
              <a:buNone/>
            </a:pPr>
            <a:r>
              <a:rPr lang="en" sz="1300"/>
              <a:t>The user, if genuine, simply need to message the admin for access where the defenders can then analyse the data to investigate.</a:t>
            </a:r>
            <a:endParaRPr sz="1300"/>
          </a:p>
          <a:p>
            <a:pPr indent="0" lvl="0" marL="0" rtl="0" algn="l">
              <a:spcBef>
                <a:spcPts val="0"/>
              </a:spcBef>
              <a:spcAft>
                <a:spcPts val="0"/>
              </a:spcAft>
              <a:buClr>
                <a:schemeClr val="dk1"/>
              </a:buClr>
              <a:buSzPts val="1100"/>
              <a:buFont typeface="Arial"/>
              <a:buNone/>
            </a:pPr>
            <a:r>
              <a:rPr lang="en" sz="1300"/>
              <a:t>Strong password policies are also a must and a great way to make brute forcing much more ineffective.</a:t>
            </a:r>
            <a:endParaRPr sz="1300"/>
          </a:p>
          <a:p>
            <a:pPr indent="0" lvl="0" marL="0" rtl="0" algn="l">
              <a:spcBef>
                <a:spcPts val="0"/>
              </a:spcBef>
              <a:spcAft>
                <a:spcPts val="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6" name="Google Shape;1026;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7" name="Google Shape;1027;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8" name="Google Shape;1028;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55"/>
          <p:cNvGrpSpPr/>
          <p:nvPr/>
        </p:nvGrpSpPr>
        <p:grpSpPr>
          <a:xfrm>
            <a:off x="457200" y="1378813"/>
            <a:ext cx="776889" cy="621300"/>
            <a:chOff x="457200" y="1378813"/>
            <a:chExt cx="776889" cy="621300"/>
          </a:xfrm>
        </p:grpSpPr>
        <p:sp>
          <p:nvSpPr>
            <p:cNvPr id="1030" name="Google Shape;1030;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1" name="Google Shape;1031;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55"/>
          <p:cNvGrpSpPr/>
          <p:nvPr/>
        </p:nvGrpSpPr>
        <p:grpSpPr>
          <a:xfrm>
            <a:off x="457200" y="2228725"/>
            <a:ext cx="776889" cy="621300"/>
            <a:chOff x="457200" y="1378813"/>
            <a:chExt cx="776889" cy="621300"/>
          </a:xfrm>
        </p:grpSpPr>
        <p:sp>
          <p:nvSpPr>
            <p:cNvPr id="1033" name="Google Shape;1033;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4" name="Google Shape;1034;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55"/>
          <p:cNvGrpSpPr/>
          <p:nvPr/>
        </p:nvGrpSpPr>
        <p:grpSpPr>
          <a:xfrm>
            <a:off x="457200" y="3073850"/>
            <a:ext cx="776889" cy="621300"/>
            <a:chOff x="457200" y="1378813"/>
            <a:chExt cx="776889" cy="621300"/>
          </a:xfrm>
        </p:grpSpPr>
        <p:sp>
          <p:nvSpPr>
            <p:cNvPr id="1036" name="Google Shape;1036;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7" name="Google Shape;1037;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55"/>
          <p:cNvGrpSpPr/>
          <p:nvPr/>
        </p:nvGrpSpPr>
        <p:grpSpPr>
          <a:xfrm>
            <a:off x="457200" y="3923750"/>
            <a:ext cx="776889" cy="621300"/>
            <a:chOff x="457200" y="1378813"/>
            <a:chExt cx="776889" cy="621300"/>
          </a:xfrm>
        </p:grpSpPr>
        <p:sp>
          <p:nvSpPr>
            <p:cNvPr id="1039" name="Google Shape;1039;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40" name="Google Shape;1040;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1" name="Google Shape;1041;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2" name="Google Shape;1042;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6" name="Google Shape;1046;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7" name="Google Shape;1047;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11" name="Google Shape;1211;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2" name="Google Shape;1212;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400"/>
              <a:t>Setting an alert in Kibana to recognise all attempts made from non whitelisted IP addresses to the WebDAV server, as well as critical alerts for unauthorized and Hydra variant attempts should be implemented.</a:t>
            </a:r>
            <a:endParaRPr sz="1400"/>
          </a:p>
          <a:p>
            <a:pPr indent="-317500" lvl="0" marL="457200" rtl="0" algn="l">
              <a:spcBef>
                <a:spcPts val="0"/>
              </a:spcBef>
              <a:spcAft>
                <a:spcPts val="0"/>
              </a:spcAft>
              <a:buSzPts val="1400"/>
              <a:buChar char="-"/>
            </a:pPr>
            <a:r>
              <a:rPr lang="en" sz="1400"/>
              <a:t>An alert for any non whitelisted IP attempt sent every hour.</a:t>
            </a:r>
            <a:endParaRPr sz="1400"/>
          </a:p>
          <a:p>
            <a:pPr indent="-317500" lvl="0" marL="457200" rtl="0" algn="l">
              <a:spcBef>
                <a:spcPts val="0"/>
              </a:spcBef>
              <a:spcAft>
                <a:spcPts val="0"/>
              </a:spcAft>
              <a:buSzPts val="1400"/>
              <a:buChar char="-"/>
            </a:pPr>
            <a:r>
              <a:rPr lang="en" sz="1400"/>
              <a:t>And any Hydra or unauthorized attempts set for every 15 minutes. </a:t>
            </a:r>
            <a:endParaRPr sz="1400"/>
          </a:p>
          <a:p>
            <a:pPr indent="0" lvl="0" marL="0" rtl="0" algn="l">
              <a:spcBef>
                <a:spcPts val="0"/>
              </a:spcBef>
              <a:spcAft>
                <a:spcPts val="0"/>
              </a:spcAft>
              <a:buNone/>
            </a:pPr>
            <a:r>
              <a:t/>
            </a:r>
            <a:endParaRPr sz="1400"/>
          </a:p>
        </p:txBody>
      </p:sp>
      <p:sp>
        <p:nvSpPr>
          <p:cNvPr id="1213" name="Google Shape;1213;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400"/>
              <a:t>I would ensure that the firewall is configured for whitelisted IPs, add multi-factor authentication and configuring the /etc/hosts.allow file to restrict access and write </a:t>
            </a:r>
            <a:r>
              <a:rPr lang="en" sz="1400"/>
              <a:t>privileges</a:t>
            </a:r>
            <a:r>
              <a:rPr lang="en" sz="1400"/>
              <a:t> to authorised users only.</a:t>
            </a:r>
            <a:endParaRPr sz="1400"/>
          </a:p>
          <a:p>
            <a:pPr indent="0" lvl="0" marL="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19" name="Google Shape;1219;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0" name="Google Shape;1220;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400"/>
              <a:t>An alarm should be put in place for any http-put requests on port 80 or 4444, non whitelisted IPs, as well as whenever files are added or changed in the WebDAV folder.</a:t>
            </a:r>
            <a:endParaRPr sz="1400"/>
          </a:p>
          <a:p>
            <a:pPr indent="-317500" lvl="0" marL="457200" rtl="0" algn="l">
              <a:spcBef>
                <a:spcPts val="0"/>
              </a:spcBef>
              <a:spcAft>
                <a:spcPts val="0"/>
              </a:spcAft>
              <a:buSzPts val="1400"/>
              <a:buChar char="-"/>
            </a:pPr>
            <a:r>
              <a:rPr lang="en" sz="1400"/>
              <a:t>Both alerts should be set to a threshold level of 1 instance every hour.</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21" name="Google Shape;1221;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400"/>
              <a:t>Closing port 4444, the addition of an IPS, and network segregation to minimise ease of traversing the network if compromised should be put in place. Analysing PCAPs can aid in identifying how far and to where in the network the attacker went.</a:t>
            </a:r>
            <a:endParaRPr sz="1400"/>
          </a:p>
          <a:p>
            <a:pPr indent="0" lvl="0" marL="0" rtl="0" algn="l">
              <a:spcBef>
                <a:spcPts val="0"/>
              </a:spcBef>
              <a:spcAft>
                <a:spcPts val="0"/>
              </a:spcAft>
              <a:buClr>
                <a:schemeClr val="dk1"/>
              </a:buClr>
              <a:buSzPts val="1100"/>
              <a:buFont typeface="Arial"/>
              <a:buNone/>
            </a:pPr>
            <a:r>
              <a:rPr lang="en" sz="1400"/>
              <a:t>Additionally, after any changed to the WebDAV folder are made, performing a “known-good” comparison, utilising a something such as the diff command in linux to ascertain if unauthorised parties have modified files to obfuscate the traces of their potential reverse shell payload.</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3" name="Google Shape;1053;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 192.168.1.0/24 </a:t>
            </a:r>
            <a:endParaRPr/>
          </a:p>
          <a:p>
            <a:pPr indent="0" lvl="0" marL="0" rtl="0" algn="l">
              <a:spcBef>
                <a:spcPts val="0"/>
              </a:spcBef>
              <a:spcAft>
                <a:spcPts val="0"/>
              </a:spcAft>
              <a:buClr>
                <a:schemeClr val="dk1"/>
              </a:buClr>
              <a:buSzPts val="1100"/>
              <a:buFont typeface="Arial"/>
              <a:buNone/>
            </a:pPr>
            <a:r>
              <a:rPr lang="en"/>
              <a:t>Netmask: 255.255.255.0</a:t>
            </a:r>
            <a:endParaRPr/>
          </a:p>
          <a:p>
            <a:pPr indent="0" lvl="0" marL="0" rtl="0" algn="l">
              <a:spcBef>
                <a:spcPts val="0"/>
              </a:spcBef>
              <a:spcAft>
                <a:spcPts val="0"/>
              </a:spcAft>
              <a:buClr>
                <a:schemeClr val="dk1"/>
              </a:buClr>
              <a:buSzPts val="1100"/>
              <a:buFont typeface="Arial"/>
              <a:buNone/>
            </a:pPr>
            <a:r>
              <a:rPr lang="en"/>
              <a:t>Gateway: 192.168.1.1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 192.168.1.1</a:t>
            </a:r>
            <a:endParaRPr/>
          </a:p>
          <a:p>
            <a:pPr indent="0" lvl="0" marL="0" rtl="0" algn="l">
              <a:spcBef>
                <a:spcPts val="0"/>
              </a:spcBef>
              <a:spcAft>
                <a:spcPts val="0"/>
              </a:spcAft>
              <a:buClr>
                <a:schemeClr val="dk1"/>
              </a:buClr>
              <a:buSzPts val="1100"/>
              <a:buFont typeface="Arial"/>
              <a:buNone/>
            </a:pPr>
            <a:r>
              <a:rPr lang="en"/>
              <a:t>OS: Windows 10 Pro</a:t>
            </a:r>
            <a:endParaRPr/>
          </a:p>
          <a:p>
            <a:pPr indent="0" lvl="0" marL="0" rtl="0" algn="l">
              <a:spcBef>
                <a:spcPts val="0"/>
              </a:spcBef>
              <a:spcAft>
                <a:spcPts val="0"/>
              </a:spcAft>
              <a:buClr>
                <a:schemeClr val="dk1"/>
              </a:buClr>
              <a:buSzPts val="1100"/>
              <a:buFont typeface="Arial"/>
              <a:buNone/>
            </a:pPr>
            <a:r>
              <a:rPr lang="en"/>
              <a:t>Hostname: Azure VM - Windows Gateway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192.168.1.90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60" name="Google Shape;1060;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1" name="Google Shape;1061;p57"/>
          <p:cNvPicPr preferRelativeResize="0"/>
          <p:nvPr/>
        </p:nvPicPr>
        <p:blipFill>
          <a:blip r:embed="rId3">
            <a:alphaModFix/>
          </a:blip>
          <a:stretch>
            <a:fillRect/>
          </a:stretch>
        </p:blipFill>
        <p:spPr>
          <a:xfrm>
            <a:off x="851100" y="710850"/>
            <a:ext cx="5802125" cy="4120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398700" y="1072925"/>
          <a:ext cx="3000000" cy="3000000"/>
        </p:xfrm>
        <a:graphic>
          <a:graphicData uri="http://schemas.openxmlformats.org/drawingml/2006/table">
            <a:tbl>
              <a:tblPr>
                <a:noFill/>
                <a:tableStyleId>{134500A5-B3DE-42C0-A272-D3356FF8CB01}</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Azure Labs Virtual Machine - Red vs Blue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is the gateway Windows VM which allows us access to the other 3 VMs hosted on Hyper-V Manager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 Virtual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192.188.1.90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The Kali VM is the attacker machine used to pen-test against the vulnerable web server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 Virtual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192.188.1.105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The Capstone VM is the vulnerable apache web server being </a:t>
                      </a:r>
                      <a:r>
                        <a:rPr lang="en" sz="1200">
                          <a:latin typeface="Roboto"/>
                          <a:ea typeface="Roboto"/>
                          <a:cs typeface="Roboto"/>
                          <a:sym typeface="Roboto"/>
                        </a:rPr>
                        <a:t>targeted running packetbeat, metricbeat and filebeat</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 Virtual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192.188.1.100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Network Monitoring VM to collect and process data from the attack to utilise in defence using Kibana</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3" name="Google Shape;1083;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5" name="Google Shape;1085;p60"/>
          <p:cNvGraphicFramePr/>
          <p:nvPr/>
        </p:nvGraphicFramePr>
        <p:xfrm>
          <a:off x="341325" y="1087000"/>
          <a:ext cx="3000000" cy="3000000"/>
        </p:xfrm>
        <a:graphic>
          <a:graphicData uri="http://schemas.openxmlformats.org/drawingml/2006/table">
            <a:tbl>
              <a:tblPr>
                <a:noFill/>
                <a:tableStyleId>{134500A5-B3DE-42C0-A272-D3356FF8CB01}</a:tableStyleId>
              </a:tblPr>
              <a:tblGrid>
                <a:gridCol w="2787500"/>
                <a:gridCol w="2787500"/>
                <a:gridCol w="2965125"/>
              </a:tblGrid>
              <a:tr h="5265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1016550">
                <a:tc>
                  <a:txBody>
                    <a:bodyPr/>
                    <a:lstStyle/>
                    <a:p>
                      <a:pPr indent="0" lvl="0" marL="0" rtl="0" algn="l">
                        <a:spcBef>
                          <a:spcPts val="0"/>
                        </a:spcBef>
                        <a:spcAft>
                          <a:spcPts val="0"/>
                        </a:spcAft>
                        <a:buNone/>
                      </a:pPr>
                      <a:r>
                        <a:rPr lang="en" sz="1200">
                          <a:latin typeface="Roboto"/>
                          <a:ea typeface="Roboto"/>
                          <a:cs typeface="Roboto"/>
                          <a:sym typeface="Roboto"/>
                        </a:rPr>
                        <a:t>Weak passwords/unsalted hashes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Passwords are short, some with no upper/lower case, </a:t>
                      </a:r>
                      <a:r>
                        <a:rPr lang="en" sz="1200">
                          <a:solidFill>
                            <a:schemeClr val="dk1"/>
                          </a:solidFill>
                          <a:latin typeface="Roboto"/>
                          <a:ea typeface="Roboto"/>
                          <a:cs typeface="Roboto"/>
                          <a:sym typeface="Roboto"/>
                        </a:rPr>
                        <a:t>special characters</a:t>
                      </a:r>
                      <a:r>
                        <a:rPr lang="en" sz="1200">
                          <a:latin typeface="Roboto"/>
                          <a:ea typeface="Roboto"/>
                          <a:cs typeface="Roboto"/>
                          <a:sym typeface="Roboto"/>
                        </a:rPr>
                        <a:t> or numbers. Hashes are unsalted/additionally encrypted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Password c</a:t>
                      </a:r>
                      <a:r>
                        <a:rPr lang="en" sz="1200">
                          <a:latin typeface="Roboto"/>
                          <a:ea typeface="Roboto"/>
                          <a:cs typeface="Roboto"/>
                          <a:sym typeface="Roboto"/>
                        </a:rPr>
                        <a:t>an be cracked using John the Ripper, crackstation.net etc. or even guessed </a:t>
                      </a:r>
                      <a:r>
                        <a:rPr lang="en" sz="1200">
                          <a:latin typeface="Roboto"/>
                          <a:ea typeface="Roboto"/>
                          <a:cs typeface="Roboto"/>
                          <a:sym typeface="Roboto"/>
                        </a:rPr>
                        <a:t>which</a:t>
                      </a:r>
                      <a:r>
                        <a:rPr lang="en" sz="1200">
                          <a:latin typeface="Roboto"/>
                          <a:ea typeface="Roboto"/>
                          <a:cs typeface="Roboto"/>
                          <a:sym typeface="Roboto"/>
                        </a:rPr>
                        <a:t> can lead to their </a:t>
                      </a:r>
                      <a:r>
                        <a:rPr lang="en" sz="1200">
                          <a:latin typeface="Roboto"/>
                          <a:ea typeface="Roboto"/>
                          <a:cs typeface="Roboto"/>
                          <a:sym typeface="Roboto"/>
                        </a:rPr>
                        <a:t>system</a:t>
                      </a:r>
                      <a:r>
                        <a:rPr lang="en" sz="1200">
                          <a:latin typeface="Roboto"/>
                          <a:ea typeface="Roboto"/>
                          <a:cs typeface="Roboto"/>
                          <a:sym typeface="Roboto"/>
                        </a:rPr>
                        <a:t> being accessed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913225">
                <a:tc>
                  <a:txBody>
                    <a:bodyPr/>
                    <a:lstStyle/>
                    <a:p>
                      <a:pPr indent="0" lvl="0" marL="0" rtl="0" algn="l">
                        <a:spcBef>
                          <a:spcPts val="0"/>
                        </a:spcBef>
                        <a:spcAft>
                          <a:spcPts val="0"/>
                        </a:spcAft>
                        <a:buNone/>
                      </a:pPr>
                      <a:r>
                        <a:rPr lang="en" sz="1200">
                          <a:latin typeface="Roboto"/>
                          <a:ea typeface="Roboto"/>
                          <a:cs typeface="Roboto"/>
                          <a:sym typeface="Roboto"/>
                        </a:rPr>
                        <a:t>No password lockout policies for failed attempts to log in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No controls in place against continued attempts to access web server using different passwords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 brute force or wordlist attack like Hydra can be run against known users unabated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1031350">
                <a:tc>
                  <a:txBody>
                    <a:bodyPr/>
                    <a:lstStyle/>
                    <a:p>
                      <a:pPr indent="0" lvl="0" marL="0" rtl="0" algn="l">
                        <a:spcBef>
                          <a:spcPts val="0"/>
                        </a:spcBef>
                        <a:spcAft>
                          <a:spcPts val="0"/>
                        </a:spcAft>
                        <a:buNone/>
                      </a:pPr>
                      <a:r>
                        <a:rPr lang="en" sz="1200">
                          <a:latin typeface="Roboto"/>
                          <a:ea typeface="Roboto"/>
                          <a:cs typeface="Roboto"/>
                          <a:sym typeface="Roboto"/>
                        </a:rPr>
                        <a:t>WebDAV vulnerability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Server is </a:t>
                      </a:r>
                      <a:r>
                        <a:rPr lang="en" sz="1200">
                          <a:latin typeface="Roboto"/>
                          <a:ea typeface="Roboto"/>
                          <a:cs typeface="Roboto"/>
                          <a:sym typeface="Roboto"/>
                        </a:rPr>
                        <a:t>running</a:t>
                      </a:r>
                      <a:r>
                        <a:rPr lang="en" sz="1200">
                          <a:latin typeface="Roboto"/>
                          <a:ea typeface="Roboto"/>
                          <a:cs typeface="Roboto"/>
                          <a:sym typeface="Roboto"/>
                        </a:rPr>
                        <a:t> WebDAV which allows remote users to modify information in the web server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The open facing port 80 and WebDAV can allow a W</a:t>
                      </a:r>
                      <a:r>
                        <a:rPr lang="en" sz="1200">
                          <a:latin typeface="Roboto"/>
                          <a:ea typeface="Roboto"/>
                          <a:cs typeface="Roboto"/>
                          <a:sym typeface="Roboto"/>
                        </a:rPr>
                        <a:t>indows</a:t>
                      </a:r>
                      <a:r>
                        <a:rPr lang="en" sz="1200">
                          <a:latin typeface="Roboto"/>
                          <a:ea typeface="Roboto"/>
                          <a:cs typeface="Roboto"/>
                          <a:sym typeface="Roboto"/>
                        </a:rPr>
                        <a:t> shell to exploit their server by uploading a payload using reverse_TCP</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Weak passwords/unsalted hashes</a:t>
            </a:r>
            <a:endParaRPr/>
          </a:p>
        </p:txBody>
      </p:sp>
      <p:sp>
        <p:nvSpPr>
          <p:cNvPr id="1091" name="Google Shape;109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2" name="Google Shape;1092;p61"/>
          <p:cNvSpPr/>
          <p:nvPr/>
        </p:nvSpPr>
        <p:spPr>
          <a:xfrm flipH="1">
            <a:off x="85800" y="1266526"/>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txBox="1"/>
          <p:nvPr/>
        </p:nvSpPr>
        <p:spPr>
          <a:xfrm>
            <a:off x="85852" y="1266525"/>
            <a:ext cx="23718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We utilised the nmap command to enumerate the  network and see the target IP showing port 80 is open on the Apache web server, then searching the website we found the user ashton and used the hydra wordlist to easily crack their password. </a:t>
            </a:r>
            <a:endParaRPr sz="1200">
              <a:latin typeface="Roboto"/>
              <a:ea typeface="Roboto"/>
              <a:cs typeface="Roboto"/>
              <a:sym typeface="Roboto"/>
            </a:endParaRPr>
          </a:p>
        </p:txBody>
      </p:sp>
      <p:sp>
        <p:nvSpPr>
          <p:cNvPr id="1094" name="Google Shape;1094;p61"/>
          <p:cNvSpPr/>
          <p:nvPr/>
        </p:nvSpPr>
        <p:spPr>
          <a:xfrm flipH="1">
            <a:off x="2522250" y="126652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1"/>
          <p:cNvSpPr txBox="1"/>
          <p:nvPr/>
        </p:nvSpPr>
        <p:spPr>
          <a:xfrm>
            <a:off x="2395875" y="1266525"/>
            <a:ext cx="25134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This allowed us unauthorised access to a folder with more instructions allowing us to penetrate deeper into their server and gain further information. In this instance we were given instructions on connecting to the webDAV server using Ryan’s credentials.</a:t>
            </a:r>
            <a:endParaRPr sz="1200">
              <a:latin typeface="Roboto"/>
              <a:ea typeface="Roboto"/>
              <a:cs typeface="Roboto"/>
              <a:sym typeface="Roboto"/>
            </a:endParaRPr>
          </a:p>
        </p:txBody>
      </p:sp>
      <p:pic>
        <p:nvPicPr>
          <p:cNvPr id="1096" name="Google Shape;1096;p61"/>
          <p:cNvPicPr preferRelativeResize="0"/>
          <p:nvPr/>
        </p:nvPicPr>
        <p:blipFill>
          <a:blip r:embed="rId3">
            <a:alphaModFix/>
          </a:blip>
          <a:stretch>
            <a:fillRect/>
          </a:stretch>
        </p:blipFill>
        <p:spPr>
          <a:xfrm>
            <a:off x="3145300" y="770600"/>
            <a:ext cx="5998700" cy="594475"/>
          </a:xfrm>
          <a:prstGeom prst="rect">
            <a:avLst/>
          </a:prstGeom>
          <a:noFill/>
          <a:ln>
            <a:noFill/>
          </a:ln>
        </p:spPr>
      </p:pic>
      <p:pic>
        <p:nvPicPr>
          <p:cNvPr id="1097" name="Google Shape;1097;p61"/>
          <p:cNvPicPr preferRelativeResize="0"/>
          <p:nvPr/>
        </p:nvPicPr>
        <p:blipFill>
          <a:blip r:embed="rId4">
            <a:alphaModFix/>
          </a:blip>
          <a:stretch>
            <a:fillRect/>
          </a:stretch>
        </p:blipFill>
        <p:spPr>
          <a:xfrm>
            <a:off x="317100" y="645525"/>
            <a:ext cx="8839200" cy="125083"/>
          </a:xfrm>
          <a:prstGeom prst="rect">
            <a:avLst/>
          </a:prstGeom>
          <a:noFill/>
          <a:ln>
            <a:noFill/>
          </a:ln>
        </p:spPr>
      </p:pic>
      <p:pic>
        <p:nvPicPr>
          <p:cNvPr id="1098" name="Google Shape;1098;p61"/>
          <p:cNvPicPr preferRelativeResize="0"/>
          <p:nvPr/>
        </p:nvPicPr>
        <p:blipFill>
          <a:blip r:embed="rId5">
            <a:alphaModFix/>
          </a:blip>
          <a:stretch>
            <a:fillRect/>
          </a:stretch>
        </p:blipFill>
        <p:spPr>
          <a:xfrm>
            <a:off x="4825094" y="1365075"/>
            <a:ext cx="4326207" cy="1149925"/>
          </a:xfrm>
          <a:prstGeom prst="rect">
            <a:avLst/>
          </a:prstGeom>
          <a:noFill/>
          <a:ln>
            <a:noFill/>
          </a:ln>
        </p:spPr>
      </p:pic>
      <p:pic>
        <p:nvPicPr>
          <p:cNvPr id="1099" name="Google Shape;1099;p61"/>
          <p:cNvPicPr preferRelativeResize="0"/>
          <p:nvPr/>
        </p:nvPicPr>
        <p:blipFill>
          <a:blip r:embed="rId6">
            <a:alphaModFix/>
          </a:blip>
          <a:stretch>
            <a:fillRect/>
          </a:stretch>
        </p:blipFill>
        <p:spPr>
          <a:xfrm>
            <a:off x="3707650" y="3330325"/>
            <a:ext cx="5402176" cy="1574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No failed login attempts policy</a:t>
            </a:r>
            <a:endParaRPr/>
          </a:p>
        </p:txBody>
      </p:sp>
      <p:sp>
        <p:nvSpPr>
          <p:cNvPr id="1105" name="Google Shape;1105;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6" name="Google Shape;1106;p62"/>
          <p:cNvSpPr/>
          <p:nvPr/>
        </p:nvSpPr>
        <p:spPr>
          <a:xfrm flipH="1">
            <a:off x="3848375" y="2233225"/>
            <a:ext cx="2428500" cy="2308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2"/>
          <p:cNvSpPr txBox="1"/>
          <p:nvPr/>
        </p:nvSpPr>
        <p:spPr>
          <a:xfrm>
            <a:off x="3876875" y="2036525"/>
            <a:ext cx="2371500" cy="23487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Using John the Ripper or Hydra, we could execute bruteforce attempts at cracking passwords without our attempts being stopped.</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After 10143 attempts we were able to </a:t>
            </a:r>
            <a:r>
              <a:rPr lang="en" sz="1200">
                <a:latin typeface="Roboto"/>
                <a:ea typeface="Roboto"/>
                <a:cs typeface="Roboto"/>
                <a:sym typeface="Roboto"/>
              </a:rPr>
              <a:t>successfully</a:t>
            </a:r>
            <a:r>
              <a:rPr lang="en" sz="1200">
                <a:latin typeface="Roboto"/>
                <a:ea typeface="Roboto"/>
                <a:cs typeface="Roboto"/>
                <a:sym typeface="Roboto"/>
              </a:rPr>
              <a:t> solve the password and enter 192.168.1.105/company_folders/secret_folder using ashton’s password.</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
        <p:nvSpPr>
          <p:cNvPr id="1108" name="Google Shape;1108;p62"/>
          <p:cNvSpPr/>
          <p:nvPr/>
        </p:nvSpPr>
        <p:spPr>
          <a:xfrm flipH="1">
            <a:off x="6254825" y="2258100"/>
            <a:ext cx="2371500" cy="2308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2"/>
          <p:cNvSpPr txBox="1"/>
          <p:nvPr/>
        </p:nvSpPr>
        <p:spPr>
          <a:xfrm>
            <a:off x="6248375" y="20735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This allowed us to penetrate a layer deeper into their system and further our goal of exploiting their network to gain access to the flag.txt file.</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next layer gave us instructions on how to connect to the webDAV server and supplied Ryan’s hash which could be decrypted using crackstation.net.</a:t>
            </a:r>
            <a:endParaRPr sz="1200">
              <a:latin typeface="Roboto"/>
              <a:ea typeface="Roboto"/>
              <a:cs typeface="Roboto"/>
              <a:sym typeface="Roboto"/>
            </a:endParaRPr>
          </a:p>
        </p:txBody>
      </p:sp>
      <p:pic>
        <p:nvPicPr>
          <p:cNvPr id="1110" name="Google Shape;1110;p62"/>
          <p:cNvPicPr preferRelativeResize="0"/>
          <p:nvPr/>
        </p:nvPicPr>
        <p:blipFill>
          <a:blip r:embed="rId3">
            <a:alphaModFix/>
          </a:blip>
          <a:stretch>
            <a:fillRect/>
          </a:stretch>
        </p:blipFill>
        <p:spPr>
          <a:xfrm>
            <a:off x="249725" y="622100"/>
            <a:ext cx="3598649" cy="3900525"/>
          </a:xfrm>
          <a:prstGeom prst="rect">
            <a:avLst/>
          </a:prstGeom>
          <a:noFill/>
          <a:ln>
            <a:noFill/>
          </a:ln>
        </p:spPr>
      </p:pic>
      <p:pic>
        <p:nvPicPr>
          <p:cNvPr id="1111" name="Google Shape;1111;p62"/>
          <p:cNvPicPr preferRelativeResize="0"/>
          <p:nvPr/>
        </p:nvPicPr>
        <p:blipFill>
          <a:blip r:embed="rId4">
            <a:alphaModFix/>
          </a:blip>
          <a:stretch>
            <a:fillRect/>
          </a:stretch>
        </p:blipFill>
        <p:spPr>
          <a:xfrm>
            <a:off x="3848375" y="622100"/>
            <a:ext cx="5295625" cy="1543534"/>
          </a:xfrm>
          <a:prstGeom prst="rect">
            <a:avLst/>
          </a:prstGeom>
          <a:noFill/>
          <a:ln>
            <a:noFill/>
          </a:ln>
        </p:spPr>
      </p:pic>
      <p:pic>
        <p:nvPicPr>
          <p:cNvPr id="1112" name="Google Shape;1112;p62"/>
          <p:cNvPicPr preferRelativeResize="0"/>
          <p:nvPr/>
        </p:nvPicPr>
        <p:blipFill>
          <a:blip r:embed="rId5">
            <a:alphaModFix/>
          </a:blip>
          <a:stretch>
            <a:fillRect/>
          </a:stretch>
        </p:blipFill>
        <p:spPr>
          <a:xfrm>
            <a:off x="1576350" y="4582125"/>
            <a:ext cx="6470976" cy="275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